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75 minutes total: quiz 15, instruction 30, guided tracing 20, exit ticket 10. Keep slide 2 visible during the quiz. This is a short lecture day — do not rush past the quiz to compensate.</a:t>
            </a:r>
          </a:p>
          <a:p>
            <a:r>
              <a:t>Source: CSC141 Fall 2026 syllabus, Week 6 (Classes 10-11) and PA2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 the CSC141 quiz using the existing admin controls. Quiz 2 allows at most two submissions per student and does not reveal the score after submitting — remind students of this before they start so they do not expect an immediate grade. Close the quiz at 11:15.</a:t>
            </a:r>
          </a:p>
          <a:p>
            <a:r>
              <a:t>Source: CSC141 Fall 2026 syllabus, Week 6 (Classes 10-11) and PA2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 minutes after the quiz. Tell students this connects directly to Friday — every decomposition bug in Class 11 traces back to today.</a:t>
            </a:r>
          </a:p>
          <a:p>
            <a:r>
              <a:t>Source: CSC141 Fall 2026 syllabus, Week 6 (Classes 10-11) and PA2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minutes. Live-code this. Run it and let the NameError surface. Ask: where did shift come from, and where did it go? This is the core idea of the whole class.</a:t>
            </a:r>
          </a:p>
          <a:p>
            <a:r>
              <a:t>Source: CSC141 Fall 2026 syllabus, Week 6 (Classes 10-11) and PA2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minutes. Ask students to compute bonus by hand for 47 and 82 before revealing. Emphasize: two calls, two separate boxes named bonus, never the same box.</a:t>
            </a:r>
          </a:p>
          <a:p>
            <a:r>
              <a:t>Source: CSC141 Fall 2026 syllabus, Week 6 (Classes 10-11) and PA2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Ask what would happen if double_it and square_it were combined into one function that needed two different results named result — that collision is exactly what separate functions avoid.</a:t>
            </a:r>
          </a:p>
          <a:p>
            <a:r>
              <a:t>Source: CSC141 Fall 2026 syllabus, Week 6 (Classes 10-11) and PA2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minutes. Run it live. Connect explicitly to Class 5's "every path needs a value" — this is the same bug, now inside a function instead of a plain script.</a:t>
            </a:r>
          </a:p>
          <a:p>
            <a:r>
              <a:t>Source: CSC141 Fall 2026 syllabus, Week 6 (Classes 10-11) and PA2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This is the payoff slide. Keep it short; the examples already made the case.</a:t>
            </a:r>
          </a:p>
          <a:p>
            <a:r>
              <a:t>Source: CSC141 Fall 2026 syllabus, Week 6 (Classes 10-11) and PA2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 minutes. Answers: it exists only inside that function call, and disappears when the call ends; UnboundLocalError; yes, because each function call keeps its own separate set of local variables.</a:t>
            </a:r>
          </a:p>
          <a:p>
            <a:r>
              <a:t>Source: CSC141 Fall 2026 syllabus, Week 6 (Classes 10-11) and PA2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new assignment is introduced here. PA2 due date matches the syllabus. Next class (Class 11) builds directly on today's scope idea.</a:t>
            </a:r>
          </a:p>
          <a:p>
            <a:r>
              <a:t>Source: CSC141 Fall 2026 syllabus, Week 6 (Classes 10-11) and PA2 course materials.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0176" y="3822191"/>
            <a:ext cx="3163824" cy="21031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01163" y="91440"/>
            <a:ext cx="1491113" cy="11079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F8F8F8"/>
                </a:solidFill>
                <a:latin typeface="Franklin Gothic Medium"/>
              </a:rPr>
              <a:t>Class</a:t>
            </a:r>
          </a:p>
          <a:p>
            <a:r>
              <a:rPr sz="5000" b="1">
                <a:solidFill>
                  <a:srgbClr val="247793"/>
                </a:solidFill>
                <a:latin typeface="Franklin Gothic Book"/>
              </a:rPr>
              <a:t>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71600"/>
            <a:ext cx="804672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Agency FB"/>
              </a:rPr>
              <a:t>Local scope</a:t>
            </a:r>
          </a:p>
          <a:p>
            <a:r>
              <a:rPr sz="2200" b="1">
                <a:solidFill>
                  <a:srgbClr val="D8DEE6"/>
                </a:solidFill>
                <a:latin typeface="Arial"/>
              </a:rPr>
              <a:t>CSC 141 · Class 10</a:t>
            </a:r>
          </a:p>
          <a:p>
            <a:r>
              <a:rPr sz="2200" b="1">
                <a:solidFill>
                  <a:srgbClr val="D8DEE6"/>
                </a:solidFill>
                <a:latin typeface="Arial"/>
              </a:rPr>
              <a:t>Tuesday, September 29, 2026</a:t>
            </a:r>
          </a:p>
          <a:p>
            <a:r>
              <a:rPr sz="2200" b="1">
                <a:solidFill>
                  <a:srgbClr val="D8DEE6"/>
                </a:solidFill>
                <a:latin typeface="Arial"/>
              </a:rPr>
              <a:t>Dr. Si Chen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Quiz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960120"/>
            <a:ext cx="8321040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11:00–11:15 AM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Covers Classes 6–7: nested decisions, testing, and debugging.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Closed notes. Work independently.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1">
                <a:solidFill>
                  <a:srgbClr val="1A1A1A"/>
                </a:solidFill>
                <a:latin typeface="Arial"/>
              </a:rPr>
              <a:t>Online:</a:t>
            </a:r>
            <a:r>
              <a:rPr sz="1800" b="0">
                <a:solidFill>
                  <a:srgbClr val="1A1A1A"/>
                </a:solidFill>
                <a:latin typeface="Arial"/>
              </a:rPr>
              <a:t> wcu.ninja/csc141/quiz2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Use the paper version if directed.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Today's learning goals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960120"/>
            <a:ext cx="8321040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Explain what "local" means for a variable created inside a function.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Predict whether a name defined in one function is visible in another.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Recognize UnboundLocalError as a scope mistake, not a random bug.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See why keeping functions independent makes them easier to test.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A function's variables stay inside it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" y="960120"/>
            <a:ext cx="4626864" cy="4983480"/>
          </a:xfrm>
          <a:prstGeom prst="roundRect">
            <a:avLst>
              <a:gd name="adj" fmla="val 3000"/>
            </a:avLst>
          </a:prstGeom>
          <a:solidFill>
            <a:srgbClr val="1518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46304" rIns="146304" tIns="146304" bIns="146304"/>
          <a:lstStyle/>
          <a:p>
            <a:pPr algn="l" marL="0" indent="0">
              <a:buNone/>
            </a:pPr>
            <a:r>
              <a:rPr sz="1200">
                <a:solidFill>
                  <a:srgbClr val="E6F4EF"/>
                </a:solidFill>
                <a:latin typeface="Consolas"/>
              </a:rPr>
              <a:t>def rate_label(hour):</a:t>
            </a:r>
          </a:p>
          <a:p>
            <a:pPr algn="l" marL="0" indent="0">
              <a:buNone/>
            </a:pPr>
            <a:r>
              <a:rPr sz="1200">
                <a:solidFill>
                  <a:srgbClr val="E6F4EF"/>
                </a:solidFill>
                <a:latin typeface="Consolas"/>
              </a:rPr>
              <a:t>    shift = "day" if 6 &lt;= hour &lt; 18 else "night"</a:t>
            </a:r>
          </a:p>
          <a:p>
            <a:pPr algn="l" marL="0" indent="0">
              <a:buNone/>
            </a:pPr>
            <a:r>
              <a:rPr sz="1200">
                <a:solidFill>
                  <a:srgbClr val="E6F4EF"/>
                </a:solidFill>
                <a:latin typeface="Consolas"/>
              </a:rPr>
              <a:t>    return shift</a:t>
            </a:r>
          </a:p>
          <a:p>
            <a:pPr algn="l" marL="0" indent="0">
              <a:buNone/>
            </a:pPr>
            <a:r>
              <a:rPr sz="1200">
                <a:solidFill>
                  <a:srgbClr val="E6F4EF"/>
                </a:solidFill>
                <a:latin typeface="Consolas"/>
              </a:rPr>
              <a:t> </a:t>
            </a:r>
          </a:p>
          <a:p>
            <a:pPr algn="l" marL="0" indent="0">
              <a:buNone/>
            </a:pPr>
            <a:r>
              <a:rPr sz="1200">
                <a:solidFill>
                  <a:srgbClr val="E6F4EF"/>
                </a:solidFill>
                <a:latin typeface="Consolas"/>
              </a:rPr>
              <a:t>rate_label(9)</a:t>
            </a:r>
          </a:p>
          <a:p>
            <a:pPr algn="l" marL="0" indent="0">
              <a:buNone/>
            </a:pPr>
            <a:r>
              <a:rPr sz="1200">
                <a:solidFill>
                  <a:srgbClr val="E6F4EF"/>
                </a:solidFill>
                <a:latin typeface="Consolas"/>
              </a:rPr>
              <a:t>print(shift)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12664" y="960120"/>
            <a:ext cx="3419856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shift is created only while rate_label runs.</a:t>
            </a:r>
          </a:p>
          <a:p>
            <a:pPr algn="l" marL="0" indent="0">
              <a:buNone/>
            </a:pPr>
            <a:r>
              <a:rPr sz="600"/>
              <a:t/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Once the function returns, shift is gone.</a:t>
            </a:r>
          </a:p>
          <a:p>
            <a:pPr algn="l" marL="0" indent="0">
              <a:buNone/>
            </a:pPr>
            <a:r>
              <a:rPr sz="600"/>
              <a:t/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NameError, not a typo — Python is saying the name never existed out here.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Trace: two independent calls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" y="960120"/>
            <a:ext cx="4626864" cy="4983480"/>
          </a:xfrm>
          <a:prstGeom prst="roundRect">
            <a:avLst>
              <a:gd name="adj" fmla="val 3000"/>
            </a:avLst>
          </a:prstGeom>
          <a:solidFill>
            <a:srgbClr val="1518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46304" rIns="146304" tIns="146304" bIns="146304"/>
          <a:lstStyle/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def add_bonus(points):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   bonus = points // 10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   return points + bonus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total1 = add_bonus(47)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total2 = add_bonus(82)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print(total1, total2)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12664" y="960120"/>
            <a:ext cx="3419856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Each call gets its own fresh bonus.</a:t>
            </a:r>
          </a:p>
          <a:p>
            <a:pPr algn="l" marL="0" indent="0">
              <a:buNone/>
            </a:pPr>
            <a:r>
              <a:rPr sz="600"/>
              <a:t/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The 4 computed for the first call is gone before the second call starts.</a:t>
            </a:r>
          </a:p>
          <a:p>
            <a:pPr algn="l" marL="0" indent="0">
              <a:buNone/>
            </a:pPr>
            <a:r>
              <a:rPr sz="600"/>
              <a:t/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1">
                <a:solidFill>
                  <a:srgbClr val="1A1A1A"/>
                </a:solidFill>
                <a:latin typeface="Arial"/>
              </a:rPr>
              <a:t>Output:</a:t>
            </a:r>
            <a:r>
              <a:rPr sz="1600" b="0">
                <a:solidFill>
                  <a:srgbClr val="1A1A1A"/>
                </a:solidFill>
                <a:latin typeface="Arial"/>
              </a:rPr>
              <a:t> 51 90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Same name, two functions, two boxes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" y="960120"/>
            <a:ext cx="4626864" cy="4983480"/>
          </a:xfrm>
          <a:prstGeom prst="roundRect">
            <a:avLst>
              <a:gd name="adj" fmla="val 3000"/>
            </a:avLst>
          </a:prstGeom>
          <a:solidFill>
            <a:srgbClr val="1518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46304" rIns="146304" tIns="146304" bIns="146304"/>
          <a:lstStyle/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def double_it(n):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   result = n * 2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   return result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def square_it(n):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   result = n * n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   return result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print(double_it(5), square_it(5))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12664" y="960120"/>
            <a:ext cx="3419856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Both functions use the name result.</a:t>
            </a:r>
          </a:p>
          <a:p>
            <a:pPr algn="l" marL="0" indent="0">
              <a:buNone/>
            </a:pPr>
            <a:r>
              <a:rPr sz="600"/>
              <a:t/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Python keeps a separate box per function call, so they never collide.</a:t>
            </a:r>
          </a:p>
          <a:p>
            <a:pPr algn="l" marL="0" indent="0">
              <a:buNone/>
            </a:pPr>
            <a:r>
              <a:rPr sz="600"/>
              <a:t/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1">
                <a:solidFill>
                  <a:srgbClr val="1A1A1A"/>
                </a:solidFill>
                <a:latin typeface="Arial"/>
              </a:rPr>
              <a:t>Output:</a:t>
            </a:r>
            <a:r>
              <a:rPr sz="1600" b="0">
                <a:solidFill>
                  <a:srgbClr val="1A1A1A"/>
                </a:solidFill>
                <a:latin typeface="Arial"/>
              </a:rPr>
              <a:t> 10 25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A common mistake: used before it exists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" y="960120"/>
            <a:ext cx="4626864" cy="4983480"/>
          </a:xfrm>
          <a:prstGeom prst="roundRect">
            <a:avLst>
              <a:gd name="adj" fmla="val 3000"/>
            </a:avLst>
          </a:prstGeom>
          <a:solidFill>
            <a:srgbClr val="1518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46304" rIns="146304" tIns="146304" bIns="146304"/>
          <a:lstStyle/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def compute_total(price, qty):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   if qty &gt; 10: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       total = price * qty * 0.9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   return total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 </a:t>
            </a:r>
          </a:p>
          <a:p>
            <a:pPr algn="l" marL="0" indent="0">
              <a:buNone/>
            </a:pPr>
            <a:r>
              <a:rPr sz="1400">
                <a:solidFill>
                  <a:srgbClr val="E6F4EF"/>
                </a:solidFill>
                <a:latin typeface="Consolas"/>
              </a:rPr>
              <a:t>print(compute_total(5, 3))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12664" y="960120"/>
            <a:ext cx="3419856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total is only assigned inside the if.</a:t>
            </a:r>
          </a:p>
          <a:p>
            <a:pPr algn="l" marL="0" indent="0">
              <a:buNone/>
            </a:pPr>
            <a:r>
              <a:rPr sz="600"/>
              <a:t/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0">
                <a:solidFill>
                  <a:srgbClr val="1A1A1A"/>
                </a:solidFill>
                <a:latin typeface="Arial"/>
              </a:rPr>
              <a:t>For qty = 3, the if never runs, so total was never created.</a:t>
            </a:r>
          </a:p>
          <a:p>
            <a:pPr algn="l" marL="0" indent="0">
              <a:buNone/>
            </a:pPr>
            <a:r>
              <a:rPr sz="600"/>
              <a:t/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600" b="1">
                <a:solidFill>
                  <a:srgbClr val="1A1A1A"/>
                </a:solidFill>
                <a:latin typeface="Arial"/>
              </a:rPr>
              <a:t>UnboundLocalError:</a:t>
            </a:r>
            <a:r>
              <a:rPr sz="1600" b="0">
                <a:solidFill>
                  <a:srgbClr val="1A1A1A"/>
                </a:solidFill>
                <a:latin typeface="Arial"/>
              </a:rPr>
              <a:t> local variable 'total' referenced before assignment.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Why this matters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960120"/>
            <a:ext cx="8321040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Functions can be tested and reasoned about on their own.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A bug inside one function cannot silently change a variable in another.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This is part of why Class 9 could test average_score and letter_grade separately.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Local scope is a feature, not a limitation — it keeps functions predictable.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Exit ticket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960120"/>
            <a:ext cx="8321040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If a variable is created inside a function, where does it exist?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What error appears when a local variable is used before any path assigns it?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Can two different functions safely use the same variable name? Why?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0040" y="36576"/>
            <a:ext cx="8503920" cy="676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1">
                <a:solidFill>
                  <a:srgbClr val="FFFFFF"/>
                </a:solidFill>
                <a:latin typeface="Arial"/>
              </a:rPr>
              <a:t>Before Thursday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960120"/>
            <a:ext cx="8321040" cy="4983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Programming Assignment 2 is due tonight, 11:59 PM in D2L.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0">
                <a:solidFill>
                  <a:srgbClr val="1A1A1A"/>
                </a:solidFill>
                <a:latin typeface="Arial"/>
              </a:rPr>
              <a:t>Bring one scope question, or a program where a variable seemed to "disappear."</a:t>
            </a:r>
          </a:p>
          <a:p>
            <a:pPr algn="l" marL="237744" indent="-219456">
              <a:spcAft>
                <a:spcPts val="700"/>
              </a:spcAft>
              <a:buClr>
                <a:srgbClr val="247793"/>
              </a:buClr>
              <a:buFont typeface="Arial"/>
              <a:buChar char="▪"/>
            </a:pPr>
            <a:r>
              <a:rPr sz="1800" b="1">
                <a:solidFill>
                  <a:srgbClr val="1A1A1A"/>
                </a:solidFill>
                <a:latin typeface="Arial"/>
              </a:rPr>
              <a:t>Next class:</a:t>
            </a:r>
            <a:r>
              <a:rPr sz="1800" b="0">
                <a:solidFill>
                  <a:srgbClr val="1A1A1A"/>
                </a:solidFill>
                <a:latin typeface="Arial"/>
              </a:rPr>
              <a:t> designing functions on purpose, and debugging programs with several functions.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224" y="6035040"/>
            <a:ext cx="458706" cy="7498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0896" y="6428232"/>
            <a:ext cx="27432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606B"/>
                </a:solidFill>
                <a:latin typeface="Arial"/>
              </a:rPr>
              <a:t>Page ▪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