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75 minutes: retrieval 5, void vs fruitful 15, decomposition 20, guided build 15, independent practice 15, exit ticket 5.</a:t>
            </a:r>
          </a:p>
          <a:p>
            <a:r>
              <a:t>Source: CSC141 Fall 2026 syllabus, Classes 6–7 and PA1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 minutes.</a:t>
            </a:r>
          </a:p>
          <a:p>
            <a:r>
              <a:t>Source: CSC141 Fall 2026 syllabus, Classes 6–7 and PA1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result = 10; shout prints READY!. Ask which function returned a value and which only produced output.</a:t>
            </a:r>
          </a:p>
          <a:p>
            <a:r>
              <a:t>Source: CSC141 Fall 2026 syllabus, Classes 6–7 and PA1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Introduce the vocabulary explicitly; students already used both kinds without the names.</a:t>
            </a:r>
          </a:p>
          <a:p>
            <a:r>
              <a:t>Source: CSC141 Fall 2026 syllabus, Classes 6–7 and PA1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Ask students to identify which line is void and which is fruitful before revealing.</a:t>
            </a:r>
          </a:p>
          <a:p>
            <a:r>
              <a:t>Source: CSC141 Fall 2026 syllabus, Classes 6–7 and PA1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minutes. Run to show the error. This is the same None mistake from Class 8, now framed as calling a void function as if it were fruitful.</a:t>
            </a:r>
          </a:p>
          <a:p>
            <a:r>
              <a:t>Source: CSC141 Fall 2026 syllabus, Classes 6–7 and PA1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minutes. Trace evaluation order explicitly: innermost parentheses first.</a:t>
            </a:r>
          </a:p>
          <a:p>
            <a:r>
              <a:t>Source: CSC141 Fall 2026 syllabus, Classes 6–7 and PA1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This is the same receipt program style from earlier classes, unchanged in behavior.</a:t>
            </a:r>
          </a:p>
          <a:p>
            <a:r>
              <a:t>Source: CSC141 Fall 2026 syllabus, Classes 6–7 and PA1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minutes. Point out that total_with_tax composes tax_amount rather than repeating its formula.</a:t>
            </a:r>
          </a:p>
          <a:p>
            <a:r>
              <a:t>Source: CSC141 Fall 2026 syllabus, Classes 6–7 and PA1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</a:t>
            </a:r>
          </a:p>
          <a:p>
            <a:r>
              <a:t>Source: CSC141 Fall 2026 syllabus, Classes 6–7 and PA1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 introduction, then 12 minutes guided build using grade_calculator_starter.py. Reuse the elif-chain skill from Class 6.</a:t>
            </a:r>
          </a:p>
          <a:p>
            <a:r>
              <a:t>Source: CSC141 Fall 2026 syllabus, Classes 6–7 and PA1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minutes. The 90.0 boundary case checks &gt;= 90, not &gt; 90.</a:t>
            </a:r>
          </a:p>
          <a:p>
            <a:r>
              <a:t>Source: CSC141 Fall 2026 syllabus, Classes 6–7 and PA1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minutes. Reveal after attempts. Test avg = 90 directly against letter_grade to confirm the boundary.</a:t>
            </a:r>
          </a:p>
          <a:p>
            <a:r>
              <a:t>Source: CSC141 Fall 2026 syllabus, Classes 6–7 and PA1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10 minutes independent work using shipping_starter.py. Students should call both functions from a single combining expression, not repeat the arithmetic.</a:t>
            </a:r>
          </a:p>
          <a:p>
            <a:r>
              <a:t>Source: CSC141 Fall 2026 syllabus, Classes 6–7 and PA1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</a:t>
            </a:r>
          </a:p>
          <a:p>
            <a:r>
              <a:t>Source: CSC141 Fall 2026 syllabus, Classes 6–7 and PA1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 minutes. Answers: return value versus none; average_score already reduced the three scores to the one number letter_grade needs; printing a void call’s result prints None.</a:t>
            </a:r>
          </a:p>
          <a:p>
            <a:r>
              <a:t>Source: CSC141 Fall 2026 syllabus, Classes 6–7 and PA1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PA2 specification is authored here; the syllabus places its due date next Tuesday. Next week formally introduces scope, which this week intentionally avoided beyond parameters belonging to their own function calls.</a:t>
            </a:r>
          </a:p>
          <a:p>
            <a:r>
              <a:t>Source: CSC141 Fall 2026 syllabus, Classes 6–7 and PA1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0176" y="3822191"/>
            <a:ext cx="3163824" cy="21031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01163" y="91440"/>
            <a:ext cx="1491113" cy="11079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8F8F8"/>
                </a:solidFill>
                <a:latin typeface="Franklin Gothic Medium"/>
              </a:rPr>
              <a:t>Class</a:t>
            </a:r>
          </a:p>
          <a:p>
            <a:r>
              <a:rPr sz="6600" b="1">
                <a:solidFill>
                  <a:srgbClr val="247793"/>
                </a:solidFill>
                <a:latin typeface="Franklin Gothic Book"/>
              </a:rPr>
              <a:t>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71600"/>
            <a:ext cx="804672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Agency FB"/>
              </a:rPr>
              <a:t>Function design and decomposition</a:t>
            </a:r>
          </a:p>
          <a:p>
            <a:r>
              <a:rPr sz="2200" b="1">
                <a:solidFill>
                  <a:srgbClr val="D8DEE6"/>
                </a:solidFill>
                <a:latin typeface="Arial"/>
              </a:rPr>
              <a:t>CSC 141 · Class 9</a:t>
            </a:r>
          </a:p>
          <a:p>
            <a:r>
              <a:rPr sz="2200" b="1">
                <a:solidFill>
                  <a:srgbClr val="D8DEE6"/>
                </a:solidFill>
                <a:latin typeface="Arial"/>
              </a:rPr>
              <a:t>Thursday, September 24, 2026</a:t>
            </a:r>
          </a:p>
          <a:p>
            <a:r>
              <a:rPr sz="2200" b="1">
                <a:solidFill>
                  <a:srgbClr val="D8DEE6"/>
                </a:solidFill>
                <a:latin typeface="Arial"/>
              </a:rPr>
              <a:t>Dr. Si Chen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Today’s learning goals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960120"/>
            <a:ext cx="8321040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Tell a void function apart from a fruitful function.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Compose functions by passing one’s return value into another.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Decompose one long program into several small functions.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Test each function separately before combining them.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Warm-up: predict before running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1480" y="960120"/>
            <a:ext cx="4626864" cy="4983480"/>
          </a:xfrm>
          <a:prstGeom prst="roundRect">
            <a:avLst>
              <a:gd name="adj" fmla="val 3000"/>
            </a:avLst>
          </a:prstGeom>
          <a:solidFill>
            <a:srgbClr val="1518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46304" rIns="146304" tIns="146304" bIns="146304"/>
          <a:lstStyle/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def double(n):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   return n * 2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def shout(text):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   print(text.upper() + "!")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result = double(5)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shout("ready")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12664" y="960120"/>
            <a:ext cx="3419856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What does result hold?</a:t>
            </a:r>
          </a:p>
          <a:p>
            <a:pPr algn="l" marL="0" indent="0">
              <a:buNone/>
            </a:pPr>
            <a:r>
              <a:rPr sz="600"/>
              <a:t/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What prints, and from which function?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Two kinds of functions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960120"/>
            <a:ext cx="8321040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A void function performs an action, such as printing, and returns nothing.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A fruitful function computes a value and hands it back with return.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greet_visitor from Class 8 was void.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add_tax and celsius_to_fahrenheit were fruitful.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Reading the call site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1480" y="960120"/>
            <a:ext cx="4626864" cy="4983480"/>
          </a:xfrm>
          <a:prstGeom prst="roundRect">
            <a:avLst>
              <a:gd name="adj" fmla="val 3000"/>
            </a:avLst>
          </a:prstGeom>
          <a:solidFill>
            <a:srgbClr val="1518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46304" rIns="146304" tIns="146304" bIns="146304"/>
          <a:lstStyle/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log_status("Ready")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energy = capped_energy(150)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12664" y="960120"/>
            <a:ext cx="3419856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A bare call on its own line usually means a void function.</a:t>
            </a:r>
          </a:p>
          <a:p>
            <a:pPr algn="l" marL="0" indent="0">
              <a:buNone/>
            </a:pPr>
            <a:r>
              <a:rPr sz="600"/>
              <a:t/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An assignment usually means a fruitful function whose result you plan to use.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A common mix-up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1480" y="960120"/>
            <a:ext cx="4626864" cy="4983480"/>
          </a:xfrm>
          <a:prstGeom prst="roundRect">
            <a:avLst>
              <a:gd name="adj" fmla="val 3000"/>
            </a:avLst>
          </a:prstGeom>
          <a:solidFill>
            <a:srgbClr val="1518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46304" rIns="146304" tIns="146304" bIns="146304"/>
          <a:lstStyle/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def log_status(label):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   print(label + " status logged.")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result = log_status("Volt Station")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print(result + 1)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12664" y="960120"/>
            <a:ext cx="3419856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log_status never returns a value.</a:t>
            </a:r>
          </a:p>
          <a:p>
            <a:pPr algn="l" marL="0" indent="0">
              <a:buNone/>
            </a:pPr>
            <a:r>
              <a:rPr sz="600"/>
              <a:t/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result is None.</a:t>
            </a:r>
          </a:p>
          <a:p>
            <a:pPr algn="l" marL="0" indent="0">
              <a:buNone/>
            </a:pPr>
            <a:r>
              <a:rPr sz="600"/>
              <a:t/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None + 1 raises a TypeError.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Composing functions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1480" y="960120"/>
            <a:ext cx="4626864" cy="4983480"/>
          </a:xfrm>
          <a:prstGeom prst="roundRect">
            <a:avLst>
              <a:gd name="adj" fmla="val 3000"/>
            </a:avLst>
          </a:prstGeom>
          <a:solidFill>
            <a:srgbClr val="1518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46304" rIns="146304" tIns="146304" bIns="146304"/>
          <a:lstStyle/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def build_greeting(name):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   return "Hello, " + name + "!"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def shout(text):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   return text.upper()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final = shout(build_greeting("Ash"))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print(final)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12664" y="960120"/>
            <a:ext cx="3419856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The inner call runs first.</a:t>
            </a:r>
          </a:p>
          <a:p>
            <a:pPr algn="l" marL="0" indent="0">
              <a:buNone/>
            </a:pPr>
            <a:r>
              <a:rPr sz="600"/>
              <a:t/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The inner result, "Hello, Ash!", becomes shout’s argument.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Decomposition: one long program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1480" y="960120"/>
            <a:ext cx="4626864" cy="4983480"/>
          </a:xfrm>
          <a:prstGeom prst="roundRect">
            <a:avLst>
              <a:gd name="adj" fmla="val 3000"/>
            </a:avLst>
          </a:prstGeom>
          <a:solidFill>
            <a:srgbClr val="1518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46304" rIns="146304" tIns="146304" bIns="146304"/>
          <a:lstStyle/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subtotal = 42.00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tax = subtotal * 0.06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total = subtotal + tax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print(f"Subtotal: ${subtotal:.2f}")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print(f"Tax: ${tax:.2f}")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print(f"Total: ${total:.2f}")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12664" y="960120"/>
            <a:ext cx="3419856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This works, but every step is locked into one block.</a:t>
            </a:r>
          </a:p>
          <a:p>
            <a:pPr algn="l" marL="0" indent="0">
              <a:buNone/>
            </a:pPr>
            <a:r>
              <a:rPr sz="600"/>
              <a:t/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None of these steps can be reused or tested alone.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The same program, decomposed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1480" y="960120"/>
            <a:ext cx="4626864" cy="4983480"/>
          </a:xfrm>
          <a:prstGeom prst="roundRect">
            <a:avLst>
              <a:gd name="adj" fmla="val 3000"/>
            </a:avLst>
          </a:prstGeom>
          <a:solidFill>
            <a:srgbClr val="1518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46304" rIns="146304" tIns="146304" bIns="146304"/>
          <a:lstStyle/>
          <a:p>
            <a:pPr algn="l" marL="0" indent="0">
              <a:buNone/>
            </a:pPr>
            <a:r>
              <a:rPr sz="1200">
                <a:solidFill>
                  <a:srgbClr val="E6F4EF"/>
                </a:solidFill>
                <a:latin typeface="Consolas"/>
              </a:rPr>
              <a:t>def tax_amount(subtotal):</a:t>
            </a:r>
          </a:p>
          <a:p>
            <a:pPr algn="l" marL="0" indent="0">
              <a:buNone/>
            </a:pPr>
            <a:r>
              <a:rPr sz="1200">
                <a:solidFill>
                  <a:srgbClr val="E6F4EF"/>
                </a:solidFill>
                <a:latin typeface="Consolas"/>
              </a:rPr>
              <a:t>    return subtotal * 0.06</a:t>
            </a:r>
          </a:p>
          <a:p>
            <a:pPr algn="l" marL="0" indent="0">
              <a:buNone/>
            </a:pPr>
            <a:r>
              <a:rPr sz="1200">
                <a:solidFill>
                  <a:srgbClr val="E6F4EF"/>
                </a:solidFill>
                <a:latin typeface="Consolas"/>
              </a:rPr>
              <a:t> </a:t>
            </a:r>
          </a:p>
          <a:p>
            <a:pPr algn="l" marL="0" indent="0">
              <a:buNone/>
            </a:pPr>
            <a:r>
              <a:rPr sz="1200">
                <a:solidFill>
                  <a:srgbClr val="E6F4EF"/>
                </a:solidFill>
                <a:latin typeface="Consolas"/>
              </a:rPr>
              <a:t>def total_with_tax(subtotal):</a:t>
            </a:r>
          </a:p>
          <a:p>
            <a:pPr algn="l" marL="0" indent="0">
              <a:buNone/>
            </a:pPr>
            <a:r>
              <a:rPr sz="1200">
                <a:solidFill>
                  <a:srgbClr val="E6F4EF"/>
                </a:solidFill>
                <a:latin typeface="Consolas"/>
              </a:rPr>
              <a:t>    return subtotal + tax_amount(subtotal)</a:t>
            </a:r>
          </a:p>
          <a:p>
            <a:pPr algn="l" marL="0" indent="0">
              <a:buNone/>
            </a:pPr>
            <a:r>
              <a:rPr sz="1200">
                <a:solidFill>
                  <a:srgbClr val="E6F4EF"/>
                </a:solidFill>
                <a:latin typeface="Consolas"/>
              </a:rPr>
              <a:t> </a:t>
            </a:r>
          </a:p>
          <a:p>
            <a:pPr algn="l" marL="0" indent="0">
              <a:buNone/>
            </a:pPr>
            <a:r>
              <a:rPr sz="1200">
                <a:solidFill>
                  <a:srgbClr val="E6F4EF"/>
                </a:solidFill>
                <a:latin typeface="Consolas"/>
              </a:rPr>
              <a:t>subtotal = 42.00</a:t>
            </a:r>
          </a:p>
          <a:p>
            <a:pPr algn="l" marL="0" indent="0">
              <a:buNone/>
            </a:pPr>
            <a:r>
              <a:rPr sz="1200">
                <a:solidFill>
                  <a:srgbClr val="E6F4EF"/>
                </a:solidFill>
                <a:latin typeface="Consolas"/>
              </a:rPr>
              <a:t>print(f"Subtotal: ${subtotal:.2f}")</a:t>
            </a:r>
          </a:p>
          <a:p>
            <a:pPr algn="l" marL="0" indent="0">
              <a:buNone/>
            </a:pPr>
            <a:r>
              <a:rPr sz="1200">
                <a:solidFill>
                  <a:srgbClr val="E6F4EF"/>
                </a:solidFill>
                <a:latin typeface="Consolas"/>
              </a:rPr>
              <a:t>print(f"Tax: ${tax_amount(subtotal):.2f}")</a:t>
            </a:r>
          </a:p>
          <a:p>
            <a:pPr algn="l" marL="0" indent="0">
              <a:buNone/>
            </a:pPr>
            <a:r>
              <a:rPr sz="1200">
                <a:solidFill>
                  <a:srgbClr val="E6F4EF"/>
                </a:solidFill>
                <a:latin typeface="Consolas"/>
              </a:rPr>
              <a:t>print(f"Total: ${total_with_tax(subtotal):.2f}")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12664" y="960120"/>
            <a:ext cx="3419856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total_with_tax calls tax_amount itself.</a:t>
            </a:r>
          </a:p>
          <a:p>
            <a:pPr algn="l" marL="0" indent="0">
              <a:buNone/>
            </a:pPr>
            <a:r>
              <a:rPr sz="600"/>
              <a:t/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Each function can be tested with one line, on its own.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Why decompose?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960120"/>
            <a:ext cx="8321040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Each function has one clear job.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A mistake in tax_amount is easy to find and fix in one place.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You can test tax_amount(100) alone before trusting the whole receipt.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Longer programs become a set of named, checkable pieces.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Guided build: a grade calculator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960120"/>
            <a:ext cx="8321040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Write two functions.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average_score(a, b, c) returns the mean of three test scores.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letter_grade(avg) returns "A" for 90+, "B" for 80–89, "C" for 70–79, otherwise "F".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1">
                <a:solidFill>
                  <a:srgbClr val="1A1A1A"/>
                </a:solidFill>
                <a:latin typeface="Arial"/>
              </a:rPr>
              <a:t>Combine them:</a:t>
            </a:r>
            <a:r>
              <a:rPr sz="1800" b="0">
                <a:solidFill>
                  <a:srgbClr val="1A1A1A"/>
                </a:solidFill>
                <a:latin typeface="Arial"/>
              </a:rPr>
              <a:t> print the letter grade for three scores you choose.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Grade calculator test cases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1480" y="960120"/>
            <a:ext cx="8321040" cy="4983480"/>
          </a:xfrm>
          <a:prstGeom prst="roundRect">
            <a:avLst>
              <a:gd name="adj" fmla="val 3000"/>
            </a:avLst>
          </a:prstGeom>
          <a:solidFill>
            <a:srgbClr val="1518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46304" rIns="146304" tIns="146304" bIns="146304"/>
          <a:lstStyle/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scores              average   letter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95, 92, 88          91.67     A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82, 79, 85          82.0      B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70, 65, 60          65.0      F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90, 90, 90          90.0      A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Grade calculator solution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1480" y="960120"/>
            <a:ext cx="4626864" cy="4983480"/>
          </a:xfrm>
          <a:prstGeom prst="roundRect">
            <a:avLst>
              <a:gd name="adj" fmla="val 3000"/>
            </a:avLst>
          </a:prstGeom>
          <a:solidFill>
            <a:srgbClr val="1518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46304" rIns="146304" tIns="146304" bIns="146304"/>
          <a:lstStyle/>
          <a:p>
            <a:pPr algn="l" marL="0" indent="0">
              <a:buNone/>
            </a:pPr>
            <a:r>
              <a:rPr sz="1200">
                <a:solidFill>
                  <a:srgbClr val="E6F4EF"/>
                </a:solidFill>
                <a:latin typeface="Consolas"/>
              </a:rPr>
              <a:t>def average_score(a, b, c):</a:t>
            </a:r>
          </a:p>
          <a:p>
            <a:pPr algn="l" marL="0" indent="0">
              <a:buNone/>
            </a:pPr>
            <a:r>
              <a:rPr sz="1200">
                <a:solidFill>
                  <a:srgbClr val="E6F4EF"/>
                </a:solidFill>
                <a:latin typeface="Consolas"/>
              </a:rPr>
              <a:t>    return (a + b + c) / 3</a:t>
            </a:r>
          </a:p>
          <a:p>
            <a:pPr algn="l" marL="0" indent="0">
              <a:buNone/>
            </a:pPr>
            <a:r>
              <a:rPr sz="1200">
                <a:solidFill>
                  <a:srgbClr val="E6F4EF"/>
                </a:solidFill>
                <a:latin typeface="Consolas"/>
              </a:rPr>
              <a:t> </a:t>
            </a:r>
          </a:p>
          <a:p>
            <a:pPr algn="l" marL="0" indent="0">
              <a:buNone/>
            </a:pPr>
            <a:r>
              <a:rPr sz="1200">
                <a:solidFill>
                  <a:srgbClr val="E6F4EF"/>
                </a:solidFill>
                <a:latin typeface="Consolas"/>
              </a:rPr>
              <a:t>def letter_grade(avg):</a:t>
            </a:r>
          </a:p>
          <a:p>
            <a:pPr algn="l" marL="0" indent="0">
              <a:buNone/>
            </a:pPr>
            <a:r>
              <a:rPr sz="1200">
                <a:solidFill>
                  <a:srgbClr val="E6F4EF"/>
                </a:solidFill>
                <a:latin typeface="Consolas"/>
              </a:rPr>
              <a:t>    if avg &gt;= 90:</a:t>
            </a:r>
          </a:p>
          <a:p>
            <a:pPr algn="l" marL="0" indent="0">
              <a:buNone/>
            </a:pPr>
            <a:r>
              <a:rPr sz="1200">
                <a:solidFill>
                  <a:srgbClr val="E6F4EF"/>
                </a:solidFill>
                <a:latin typeface="Consolas"/>
              </a:rPr>
              <a:t>        return "A"</a:t>
            </a:r>
          </a:p>
          <a:p>
            <a:pPr algn="l" marL="0" indent="0">
              <a:buNone/>
            </a:pPr>
            <a:r>
              <a:rPr sz="1200">
                <a:solidFill>
                  <a:srgbClr val="E6F4EF"/>
                </a:solidFill>
                <a:latin typeface="Consolas"/>
              </a:rPr>
              <a:t>    elif avg &gt;= 80:</a:t>
            </a:r>
          </a:p>
          <a:p>
            <a:pPr algn="l" marL="0" indent="0">
              <a:buNone/>
            </a:pPr>
            <a:r>
              <a:rPr sz="1200">
                <a:solidFill>
                  <a:srgbClr val="E6F4EF"/>
                </a:solidFill>
                <a:latin typeface="Consolas"/>
              </a:rPr>
              <a:t>        return "B"</a:t>
            </a:r>
          </a:p>
          <a:p>
            <a:pPr algn="l" marL="0" indent="0">
              <a:buNone/>
            </a:pPr>
            <a:r>
              <a:rPr sz="1200">
                <a:solidFill>
                  <a:srgbClr val="E6F4EF"/>
                </a:solidFill>
                <a:latin typeface="Consolas"/>
              </a:rPr>
              <a:t>    elif avg &gt;= 70:</a:t>
            </a:r>
          </a:p>
          <a:p>
            <a:pPr algn="l" marL="0" indent="0">
              <a:buNone/>
            </a:pPr>
            <a:r>
              <a:rPr sz="1200">
                <a:solidFill>
                  <a:srgbClr val="E6F4EF"/>
                </a:solidFill>
                <a:latin typeface="Consolas"/>
              </a:rPr>
              <a:t>        return "C"</a:t>
            </a:r>
          </a:p>
          <a:p>
            <a:pPr algn="l" marL="0" indent="0">
              <a:buNone/>
            </a:pPr>
            <a:r>
              <a:rPr sz="1200">
                <a:solidFill>
                  <a:srgbClr val="E6F4EF"/>
                </a:solidFill>
                <a:latin typeface="Consolas"/>
              </a:rPr>
              <a:t>    else:</a:t>
            </a:r>
          </a:p>
          <a:p>
            <a:pPr algn="l" marL="0" indent="0">
              <a:buNone/>
            </a:pPr>
            <a:r>
              <a:rPr sz="1200">
                <a:solidFill>
                  <a:srgbClr val="E6F4EF"/>
                </a:solidFill>
                <a:latin typeface="Consolas"/>
              </a:rPr>
              <a:t>        return "F"</a:t>
            </a:r>
          </a:p>
          <a:p>
            <a:pPr algn="l" marL="0" indent="0">
              <a:buNone/>
            </a:pPr>
            <a:r>
              <a:rPr sz="1200">
                <a:solidFill>
                  <a:srgbClr val="E6F4EF"/>
                </a:solidFill>
                <a:latin typeface="Consolas"/>
              </a:rPr>
              <a:t> </a:t>
            </a:r>
          </a:p>
          <a:p>
            <a:pPr algn="l" marL="0" indent="0">
              <a:buNone/>
            </a:pPr>
            <a:r>
              <a:rPr sz="1200">
                <a:solidFill>
                  <a:srgbClr val="E6F4EF"/>
                </a:solidFill>
                <a:latin typeface="Consolas"/>
              </a:rPr>
              <a:t>avg = average_score(95, 92, 88)</a:t>
            </a:r>
          </a:p>
          <a:p>
            <a:pPr algn="l" marL="0" indent="0">
              <a:buNone/>
            </a:pPr>
            <a:r>
              <a:rPr sz="1200">
                <a:solidFill>
                  <a:srgbClr val="E6F4EF"/>
                </a:solidFill>
                <a:latin typeface="Consolas"/>
              </a:rPr>
              <a:t>print(letter_grade(avg))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12664" y="960120"/>
            <a:ext cx="3419856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letter_grade only needs the average, not the three original scores.</a:t>
            </a:r>
          </a:p>
          <a:p>
            <a:pPr algn="l" marL="0" indent="0">
              <a:buNone/>
            </a:pPr>
            <a:r>
              <a:rPr sz="600"/>
              <a:t/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Each function is independently testable.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Practice: a shipping calculator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960120"/>
            <a:ext cx="8321040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1">
                <a:solidFill>
                  <a:srgbClr val="1A1A1A"/>
                </a:solidFill>
                <a:latin typeface="Arial"/>
              </a:rPr>
              <a:t>Write weight_fee(pounds):</a:t>
            </a:r>
            <a:r>
              <a:rPr sz="1800" b="0">
                <a:solidFill>
                  <a:srgbClr val="1A1A1A"/>
                </a:solidFill>
                <a:latin typeface="Arial"/>
              </a:rPr>
              <a:t> $0.50 per pound.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1">
                <a:solidFill>
                  <a:srgbClr val="1A1A1A"/>
                </a:solidFill>
                <a:latin typeface="Arial"/>
              </a:rPr>
              <a:t>Write rush_fee(is_rush):</a:t>
            </a:r>
            <a:r>
              <a:rPr sz="1800" b="0">
                <a:solidFill>
                  <a:srgbClr val="1A1A1A"/>
                </a:solidFill>
                <a:latin typeface="Arial"/>
              </a:rPr>
              <a:t> $8.00 if True, otherwise $0.00.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Write a third line that combines both fees into one total and prints it.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Test 4 pounds not rushed, and 4 pounds rushed.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Explain your decomposition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960120"/>
            <a:ext cx="8321040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1">
                <a:solidFill>
                  <a:srgbClr val="1A1A1A"/>
                </a:solidFill>
                <a:latin typeface="Arial"/>
              </a:rPr>
              <a:t>With a partner: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Name each function and what it returns.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Point to the line where you compose two functions together.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Identify which of your functions is void and which is fruitful, if either is void.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Run one test case together.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Exit ticket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960120"/>
            <a:ext cx="8321040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What distinguishes a void function from a fruitful function?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Why did letter_grade not need the three original test scores as parameters?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What happens if you print the result of calling a void function?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Before next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960120"/>
            <a:ext cx="8321040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Save and rerun your shipping calculator once more without looking at your notes.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Programming Assignment 2 is due Tuesday, September 29.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Bring one function that surprised you this week.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1">
                <a:solidFill>
                  <a:srgbClr val="1A1A1A"/>
                </a:solidFill>
                <a:latin typeface="Arial"/>
              </a:rPr>
              <a:t>Next class:</a:t>
            </a:r>
            <a:r>
              <a:rPr sz="1800" b="0">
                <a:solidFill>
                  <a:srgbClr val="1A1A1A"/>
                </a:solidFill>
                <a:latin typeface="Arial"/>
              </a:rPr>
              <a:t> function design, scope, and systematic testing continue.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17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